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90"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0.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jpeg"/><Relationship Id="rId5" Type="http://schemas.openxmlformats.org/officeDocument/2006/relationships/slideLayout" Target="../slideLayouts/slideLayout7.xml"/><Relationship Id="rId4" Type="http://schemas.openxmlformats.org/officeDocument/2006/relationships/video" Target="../media/media4.mp4"/></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22798" r="22798"/>
          <a:stretch>
            <a:fillRect/>
          </a:stretch>
        </p:blipFill>
        <p:spPr>
          <a:xfrm>
            <a:off x="-96240" y="-100834"/>
            <a:ext cx="10092432" cy="10574166"/>
          </a:xfrm>
          <a:prstGeom prst="rect">
            <a:avLst/>
          </a:prstGeom>
        </p:spPr>
      </p:pic>
      <p:sp>
        <p:nvSpPr>
          <p:cNvPr id="3" name="TextBox 3"/>
          <p:cNvSpPr txBox="1"/>
          <p:nvPr/>
        </p:nvSpPr>
        <p:spPr>
          <a:xfrm>
            <a:off x="10260910" y="1749925"/>
            <a:ext cx="8027090" cy="3393575"/>
          </a:xfrm>
          <a:prstGeom prst="rect">
            <a:avLst/>
          </a:prstGeom>
        </p:spPr>
        <p:txBody>
          <a:bodyPr lIns="0" tIns="0" rIns="0" bIns="0" rtlCol="0" anchor="t">
            <a:spAutoFit/>
          </a:bodyPr>
          <a:lstStyle/>
          <a:p>
            <a:pPr algn="ctr">
              <a:lnSpc>
                <a:spcPts val="9021"/>
              </a:lnSpc>
            </a:pPr>
            <a:r>
              <a:rPr lang="en-US" sz="6444" b="1">
                <a:solidFill>
                  <a:srgbClr val="000000"/>
                </a:solidFill>
                <a:latin typeface="Canva Sans Bold"/>
                <a:ea typeface="Canva Sans Bold"/>
                <a:cs typeface="Canva Sans Bold"/>
                <a:sym typeface="Canva Sans Bold"/>
              </a:rPr>
              <a:t>SONG </a:t>
            </a:r>
          </a:p>
          <a:p>
            <a:pPr algn="ctr">
              <a:lnSpc>
                <a:spcPts val="9021"/>
              </a:lnSpc>
            </a:pPr>
            <a:r>
              <a:rPr lang="en-US" sz="6444" b="1">
                <a:solidFill>
                  <a:srgbClr val="000000"/>
                </a:solidFill>
                <a:latin typeface="Canva Sans Bold"/>
                <a:ea typeface="Canva Sans Bold"/>
                <a:cs typeface="Canva Sans Bold"/>
                <a:sym typeface="Canva Sans Bold"/>
              </a:rPr>
              <a:t>POPULARITY PREDICTION</a:t>
            </a:r>
          </a:p>
        </p:txBody>
      </p:sp>
      <p:sp>
        <p:nvSpPr>
          <p:cNvPr id="4" name="TextBox 4"/>
          <p:cNvSpPr txBox="1"/>
          <p:nvPr/>
        </p:nvSpPr>
        <p:spPr>
          <a:xfrm>
            <a:off x="12003060" y="8095913"/>
            <a:ext cx="4829249" cy="1325670"/>
          </a:xfrm>
          <a:prstGeom prst="rect">
            <a:avLst/>
          </a:prstGeom>
        </p:spPr>
        <p:txBody>
          <a:bodyPr lIns="0" tIns="0" rIns="0" bIns="0" rtlCol="0" anchor="t">
            <a:spAutoFit/>
          </a:bodyPr>
          <a:lstStyle/>
          <a:p>
            <a:pPr algn="ctr">
              <a:lnSpc>
                <a:spcPts val="3581"/>
              </a:lnSpc>
            </a:pPr>
            <a:r>
              <a:rPr lang="en-US" sz="2558" b="1">
                <a:solidFill>
                  <a:srgbClr val="000000"/>
                </a:solidFill>
                <a:latin typeface="Canva Sans Bold"/>
                <a:ea typeface="Canva Sans Bold"/>
                <a:cs typeface="Canva Sans Bold"/>
                <a:sym typeface="Canva Sans Bold"/>
              </a:rPr>
              <a:t>EEP 596</a:t>
            </a:r>
          </a:p>
          <a:p>
            <a:pPr algn="ctr">
              <a:lnSpc>
                <a:spcPts val="3581"/>
              </a:lnSpc>
              <a:spcBef>
                <a:spcPct val="0"/>
              </a:spcBef>
            </a:pPr>
            <a:r>
              <a:rPr lang="en-US" sz="2558" b="1">
                <a:solidFill>
                  <a:srgbClr val="000000"/>
                </a:solidFill>
                <a:latin typeface="Canva Sans Bold"/>
                <a:ea typeface="Canva Sans Bold"/>
                <a:cs typeface="Canva Sans Bold"/>
                <a:sym typeface="Canva Sans Bold"/>
              </a:rPr>
              <a:t>UNIVERSITY OF WASHINGTON</a:t>
            </a:r>
          </a:p>
          <a:p>
            <a:pPr algn="ctr">
              <a:lnSpc>
                <a:spcPts val="3581"/>
              </a:lnSpc>
              <a:spcBef>
                <a:spcPct val="0"/>
              </a:spcBef>
            </a:pPr>
            <a:r>
              <a:rPr lang="en-US" sz="2558" b="1">
                <a:solidFill>
                  <a:srgbClr val="000000"/>
                </a:solidFill>
                <a:latin typeface="Canva Sans Bold"/>
                <a:ea typeface="Canva Sans Bold"/>
                <a:cs typeface="Canva Sans Bold"/>
                <a:sym typeface="Canva Sans Bold"/>
              </a:rPr>
              <a:t>AUTUMN 2024</a:t>
            </a:r>
          </a:p>
        </p:txBody>
      </p:sp>
      <p:sp>
        <p:nvSpPr>
          <p:cNvPr id="5" name="TextBox 5"/>
          <p:cNvSpPr txBox="1"/>
          <p:nvPr/>
        </p:nvSpPr>
        <p:spPr>
          <a:xfrm>
            <a:off x="11602601" y="5777178"/>
            <a:ext cx="5630168" cy="962660"/>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Canva Sans Bold"/>
                <a:ea typeface="Canva Sans Bold"/>
                <a:cs typeface="Canva Sans Bold"/>
                <a:sym typeface="Canva Sans Bold"/>
              </a:rPr>
              <a:t>YANNIS BOADJI</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950" y="-93166"/>
            <a:ext cx="8985674" cy="10473332"/>
          </a:xfrm>
          <a:custGeom>
            <a:avLst/>
            <a:gdLst/>
            <a:ahLst/>
            <a:cxnLst/>
            <a:rect l="l" t="t" r="r" b="b"/>
            <a:pathLst>
              <a:path w="8985674" h="10473332">
                <a:moveTo>
                  <a:pt x="0" y="0"/>
                </a:moveTo>
                <a:lnTo>
                  <a:pt x="8985673" y="0"/>
                </a:lnTo>
                <a:lnTo>
                  <a:pt x="8985673" y="10473332"/>
                </a:lnTo>
                <a:lnTo>
                  <a:pt x="0" y="10473332"/>
                </a:lnTo>
                <a:lnTo>
                  <a:pt x="0" y="0"/>
                </a:lnTo>
                <a:close/>
              </a:path>
            </a:pathLst>
          </a:custGeom>
          <a:blipFill>
            <a:blip r:embed="rId2"/>
            <a:stretch>
              <a:fillRect r="-16555"/>
            </a:stretch>
          </a:blipFill>
        </p:spPr>
        <p:txBody>
          <a:bodyPr/>
          <a:lstStyle/>
          <a:p>
            <a:endParaRPr lang="en-US"/>
          </a:p>
        </p:txBody>
      </p:sp>
      <p:sp>
        <p:nvSpPr>
          <p:cNvPr id="3" name="TextBox 3"/>
          <p:cNvSpPr txBox="1"/>
          <p:nvPr/>
        </p:nvSpPr>
        <p:spPr>
          <a:xfrm>
            <a:off x="11430000" y="800100"/>
            <a:ext cx="3648071"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RESULTS</a:t>
            </a:r>
          </a:p>
        </p:txBody>
      </p:sp>
      <p:sp>
        <p:nvSpPr>
          <p:cNvPr id="4" name="TextBox 4"/>
          <p:cNvSpPr txBox="1"/>
          <p:nvPr/>
        </p:nvSpPr>
        <p:spPr>
          <a:xfrm>
            <a:off x="9296400" y="3086100"/>
            <a:ext cx="8632266" cy="5514202"/>
          </a:xfrm>
          <a:prstGeom prst="rect">
            <a:avLst/>
          </a:prstGeom>
        </p:spPr>
        <p:txBody>
          <a:bodyPr lIns="0" tIns="0" rIns="0" bIns="0" rtlCol="0" anchor="t">
            <a:spAutoFit/>
          </a:bodyPr>
          <a:lstStyle/>
          <a:p>
            <a:pPr algn="l">
              <a:lnSpc>
                <a:spcPts val="6232"/>
              </a:lnSpc>
            </a:pPr>
            <a:r>
              <a:rPr lang="en-US" sz="4451" b="1" dirty="0">
                <a:solidFill>
                  <a:srgbClr val="000000"/>
                </a:solidFill>
                <a:latin typeface="Canva Sans Bold"/>
                <a:ea typeface="Canva Sans Bold"/>
                <a:cs typeface="Canva Sans Bold"/>
                <a:sym typeface="Canva Sans Bold"/>
              </a:rPr>
              <a:t>Nonetheless, the results did not satisfy the goal since the testing accuracies were significantly low and the predictions were far from the ground truth</a:t>
            </a:r>
          </a:p>
          <a:p>
            <a:pPr algn="l">
              <a:lnSpc>
                <a:spcPts val="6232"/>
              </a:lnSpc>
              <a:spcBef>
                <a:spcPct val="0"/>
              </a:spcBef>
            </a:pPr>
            <a:endParaRPr lang="en-US" sz="4451" b="1" dirty="0">
              <a:solidFill>
                <a:srgbClr val="000000"/>
              </a:solidFill>
              <a:latin typeface="Canva Sans Bold"/>
              <a:ea typeface="Canva Sans Bold"/>
              <a:cs typeface="Canva Sans Bold"/>
              <a:sym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0FB40D-955A-AC05-72FA-8DAEE7571B2B}"/>
              </a:ext>
            </a:extLst>
          </p:cNvPr>
          <p:cNvPicPr>
            <a:picLocks noChangeAspect="1"/>
          </p:cNvPicPr>
          <p:nvPr/>
        </p:nvPicPr>
        <p:blipFill>
          <a:blip r:embed="rId2"/>
          <a:stretch>
            <a:fillRect/>
          </a:stretch>
        </p:blipFill>
        <p:spPr>
          <a:xfrm>
            <a:off x="381000" y="2247900"/>
            <a:ext cx="16785322" cy="5514975"/>
          </a:xfrm>
          <a:prstGeom prst="rect">
            <a:avLst/>
          </a:prstGeom>
        </p:spPr>
      </p:pic>
      <p:sp>
        <p:nvSpPr>
          <p:cNvPr id="5" name="TextBox 3">
            <a:extLst>
              <a:ext uri="{FF2B5EF4-FFF2-40B4-BE49-F238E27FC236}">
                <a16:creationId xmlns:a16="http://schemas.microsoft.com/office/drawing/2014/main" id="{2BD59EE2-1050-D0E5-AD60-347C07289DDB}"/>
              </a:ext>
            </a:extLst>
          </p:cNvPr>
          <p:cNvSpPr txBox="1"/>
          <p:nvPr/>
        </p:nvSpPr>
        <p:spPr>
          <a:xfrm>
            <a:off x="7086600" y="419100"/>
            <a:ext cx="3648071"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RESULTS</a:t>
            </a:r>
          </a:p>
        </p:txBody>
      </p:sp>
    </p:spTree>
    <p:extLst>
      <p:ext uri="{BB962C8B-B14F-4D97-AF65-F5344CB8AC3E}">
        <p14:creationId xmlns:p14="http://schemas.microsoft.com/office/powerpoint/2010/main" val="4090123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453847" cy="10473332"/>
          </a:xfrm>
          <a:custGeom>
            <a:avLst/>
            <a:gdLst/>
            <a:ahLst/>
            <a:cxnLst/>
            <a:rect l="l" t="t" r="r" b="b"/>
            <a:pathLst>
              <a:path w="8453847" h="10473332">
                <a:moveTo>
                  <a:pt x="0" y="0"/>
                </a:moveTo>
                <a:lnTo>
                  <a:pt x="8453847" y="0"/>
                </a:lnTo>
                <a:lnTo>
                  <a:pt x="8453847" y="10473332"/>
                </a:lnTo>
                <a:lnTo>
                  <a:pt x="0" y="10473332"/>
                </a:lnTo>
                <a:lnTo>
                  <a:pt x="0" y="0"/>
                </a:lnTo>
                <a:close/>
              </a:path>
            </a:pathLst>
          </a:custGeom>
          <a:blipFill>
            <a:blip r:embed="rId2"/>
            <a:stretch>
              <a:fillRect r="-23888"/>
            </a:stretch>
          </a:blipFill>
        </p:spPr>
        <p:txBody>
          <a:bodyPr/>
          <a:lstStyle/>
          <a:p>
            <a:endParaRPr lang="en-US"/>
          </a:p>
        </p:txBody>
      </p:sp>
      <p:sp>
        <p:nvSpPr>
          <p:cNvPr id="3" name="TextBox 3"/>
          <p:cNvSpPr txBox="1"/>
          <p:nvPr/>
        </p:nvSpPr>
        <p:spPr>
          <a:xfrm>
            <a:off x="11050370" y="197208"/>
            <a:ext cx="4951629"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NEXT STEPS</a:t>
            </a:r>
          </a:p>
        </p:txBody>
      </p:sp>
      <p:sp>
        <p:nvSpPr>
          <p:cNvPr id="4" name="TextBox 4"/>
          <p:cNvSpPr txBox="1"/>
          <p:nvPr/>
        </p:nvSpPr>
        <p:spPr>
          <a:xfrm>
            <a:off x="8773318" y="3022203"/>
            <a:ext cx="9514682" cy="4938394"/>
          </a:xfrm>
          <a:prstGeom prst="rect">
            <a:avLst/>
          </a:prstGeom>
        </p:spPr>
        <p:txBody>
          <a:bodyPr lIns="0" tIns="0" rIns="0" bIns="0" rtlCol="0" anchor="t">
            <a:spAutoFit/>
          </a:bodyPr>
          <a:lstStyle/>
          <a:p>
            <a:pPr marL="1014735" lvl="1" indent="-507368" algn="l">
              <a:lnSpc>
                <a:spcPts val="6580"/>
              </a:lnSpc>
              <a:buFont typeface="Arial"/>
              <a:buChar char="•"/>
            </a:pPr>
            <a:r>
              <a:rPr lang="en-US" sz="4700" b="1">
                <a:solidFill>
                  <a:srgbClr val="000000"/>
                </a:solidFill>
                <a:latin typeface="Canva Sans Bold"/>
                <a:ea typeface="Canva Sans Bold"/>
                <a:cs typeface="Canva Sans Bold"/>
                <a:sym typeface="Canva Sans Bold"/>
              </a:rPr>
              <a:t>Use a different architecture</a:t>
            </a:r>
          </a:p>
          <a:p>
            <a:pPr marL="1014735" lvl="1" indent="-507368" algn="l">
              <a:lnSpc>
                <a:spcPts val="6580"/>
              </a:lnSpc>
              <a:buFont typeface="Arial"/>
              <a:buChar char="•"/>
            </a:pPr>
            <a:r>
              <a:rPr lang="en-US" sz="4700" b="1">
                <a:solidFill>
                  <a:srgbClr val="000000"/>
                </a:solidFill>
                <a:latin typeface="Canva Sans Bold"/>
                <a:ea typeface="Canva Sans Bold"/>
                <a:cs typeface="Canva Sans Bold"/>
                <a:sym typeface="Canva Sans Bold"/>
              </a:rPr>
              <a:t>Train a time-series model that includes the year</a:t>
            </a:r>
          </a:p>
          <a:p>
            <a:pPr marL="1014735" lvl="1" indent="-507368" algn="l">
              <a:lnSpc>
                <a:spcPts val="6580"/>
              </a:lnSpc>
              <a:spcBef>
                <a:spcPct val="0"/>
              </a:spcBef>
              <a:buFont typeface="Arial"/>
              <a:buChar char="•"/>
            </a:pPr>
            <a:r>
              <a:rPr lang="en-US" sz="4700" b="1">
                <a:solidFill>
                  <a:srgbClr val="000000"/>
                </a:solidFill>
                <a:latin typeface="Canva Sans Bold"/>
                <a:ea typeface="Canva Sans Bold"/>
                <a:cs typeface="Canva Sans Bold"/>
                <a:sym typeface="Canva Sans Bold"/>
              </a:rPr>
              <a:t>Build an additional model that takes an audio file as input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7116780" y="1586975"/>
            <a:ext cx="4372656" cy="7671325"/>
          </a:xfrm>
          <a:prstGeom prst="rect">
            <a:avLst/>
          </a:prstGeom>
        </p:spPr>
      </p:pic>
      <p:pic>
        <p:nvPicPr>
          <p:cNvPr id="3" name="Picture 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rcRect/>
          <a:stretch>
            <a:fillRect/>
          </a:stretch>
        </p:blipFill>
        <p:spPr>
          <a:xfrm>
            <a:off x="-77503" y="-112757"/>
            <a:ext cx="18365503" cy="10468337"/>
          </a:xfrm>
          <a:prstGeom prst="rect">
            <a:avLst/>
          </a:prstGeom>
        </p:spPr>
      </p:pic>
      <p:sp>
        <p:nvSpPr>
          <p:cNvPr id="4" name="TextBox 4"/>
          <p:cNvSpPr txBox="1"/>
          <p:nvPr/>
        </p:nvSpPr>
        <p:spPr>
          <a:xfrm>
            <a:off x="2863751" y="4169728"/>
            <a:ext cx="12560498" cy="2463165"/>
          </a:xfrm>
          <a:prstGeom prst="rect">
            <a:avLst/>
          </a:prstGeom>
        </p:spPr>
        <p:txBody>
          <a:bodyPr lIns="0" tIns="0" rIns="0" bIns="0" rtlCol="0" anchor="t">
            <a:spAutoFit/>
          </a:bodyPr>
          <a:lstStyle/>
          <a:p>
            <a:pPr algn="ctr">
              <a:lnSpc>
                <a:spcPts val="20160"/>
              </a:lnSpc>
            </a:pPr>
            <a:r>
              <a:rPr lang="en-US" sz="14400" b="1">
                <a:solidFill>
                  <a:srgbClr val="FFFFFF"/>
                </a:solidFill>
                <a:latin typeface="Canva Sans Bold"/>
                <a:ea typeface="Canva Sans Bold"/>
                <a:cs typeface="Canva Sans Bold"/>
                <a:sym typeface="Canva Sans Bold"/>
              </a:rPr>
              <a:t>THANK YOU!!!</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video>
              <p:cMediaNode vol="100000">
                <p:cTn id="3"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453847" cy="10473332"/>
          </a:xfrm>
          <a:custGeom>
            <a:avLst/>
            <a:gdLst/>
            <a:ahLst/>
            <a:cxnLst/>
            <a:rect l="l" t="t" r="r" b="b"/>
            <a:pathLst>
              <a:path w="8453847" h="10473332">
                <a:moveTo>
                  <a:pt x="0" y="0"/>
                </a:moveTo>
                <a:lnTo>
                  <a:pt x="8453847" y="0"/>
                </a:lnTo>
                <a:lnTo>
                  <a:pt x="8453847" y="10473332"/>
                </a:lnTo>
                <a:lnTo>
                  <a:pt x="0" y="10473332"/>
                </a:lnTo>
                <a:lnTo>
                  <a:pt x="0" y="0"/>
                </a:lnTo>
                <a:close/>
              </a:path>
            </a:pathLst>
          </a:custGeom>
          <a:blipFill>
            <a:blip r:embed="rId2"/>
            <a:stretch>
              <a:fillRect r="-23888"/>
            </a:stretch>
          </a:blipFill>
        </p:spPr>
        <p:txBody>
          <a:bodyPr/>
          <a:lstStyle/>
          <a:p>
            <a:endParaRPr lang="en-US"/>
          </a:p>
        </p:txBody>
      </p:sp>
      <p:sp>
        <p:nvSpPr>
          <p:cNvPr id="3" name="TextBox 3"/>
          <p:cNvSpPr txBox="1"/>
          <p:nvPr/>
        </p:nvSpPr>
        <p:spPr>
          <a:xfrm>
            <a:off x="10377914" y="197208"/>
            <a:ext cx="5700285"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INTRODUCTION</a:t>
            </a:r>
          </a:p>
        </p:txBody>
      </p:sp>
      <p:sp>
        <p:nvSpPr>
          <p:cNvPr id="4" name="TextBox 4"/>
          <p:cNvSpPr txBox="1"/>
          <p:nvPr/>
        </p:nvSpPr>
        <p:spPr>
          <a:xfrm>
            <a:off x="8785759" y="2806260"/>
            <a:ext cx="9502241" cy="4036617"/>
          </a:xfrm>
          <a:prstGeom prst="rect">
            <a:avLst/>
          </a:prstGeom>
        </p:spPr>
        <p:txBody>
          <a:bodyPr lIns="0" tIns="0" rIns="0" bIns="0" rtlCol="0" anchor="t">
            <a:spAutoFit/>
          </a:bodyPr>
          <a:lstStyle/>
          <a:p>
            <a:pPr algn="l">
              <a:lnSpc>
                <a:spcPts val="5359"/>
              </a:lnSpc>
            </a:pPr>
            <a:r>
              <a:rPr lang="en-US" sz="3828" b="1">
                <a:solidFill>
                  <a:srgbClr val="000000"/>
                </a:solidFill>
                <a:latin typeface="Canva Sans Bold"/>
                <a:ea typeface="Canva Sans Bold"/>
                <a:cs typeface="Canva Sans Bold"/>
                <a:sym typeface="Canva Sans Bold"/>
              </a:rPr>
              <a:t>The purpose of this project is to create a regression model that would predict the popularity of a song based on parameters such as danceability, loudness, time signature, etc</a:t>
            </a:r>
          </a:p>
          <a:p>
            <a:pPr algn="l">
              <a:lnSpc>
                <a:spcPts val="5359"/>
              </a:lnSpc>
              <a:spcBef>
                <a:spcPct val="0"/>
              </a:spcBef>
            </a:pPr>
            <a:endParaRPr lang="en-US" sz="3828" b="1">
              <a:solidFill>
                <a:srgbClr val="000000"/>
              </a:solidFill>
              <a:latin typeface="Canva Sans Bold"/>
              <a:ea typeface="Canva Sans Bold"/>
              <a:cs typeface="Canva Sans Bold"/>
              <a:sym typeface="Canva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453847" cy="10473332"/>
          </a:xfrm>
          <a:custGeom>
            <a:avLst/>
            <a:gdLst/>
            <a:ahLst/>
            <a:cxnLst/>
            <a:rect l="l" t="t" r="r" b="b"/>
            <a:pathLst>
              <a:path w="8453847" h="10473332">
                <a:moveTo>
                  <a:pt x="0" y="0"/>
                </a:moveTo>
                <a:lnTo>
                  <a:pt x="8453847" y="0"/>
                </a:lnTo>
                <a:lnTo>
                  <a:pt x="8453847" y="10473332"/>
                </a:lnTo>
                <a:lnTo>
                  <a:pt x="0" y="10473332"/>
                </a:lnTo>
                <a:lnTo>
                  <a:pt x="0" y="0"/>
                </a:lnTo>
                <a:close/>
              </a:path>
            </a:pathLst>
          </a:custGeom>
          <a:blipFill>
            <a:blip r:embed="rId2"/>
            <a:stretch>
              <a:fillRect r="-23888"/>
            </a:stretch>
          </a:blipFill>
        </p:spPr>
        <p:txBody>
          <a:bodyPr/>
          <a:lstStyle/>
          <a:p>
            <a:endParaRPr lang="en-US"/>
          </a:p>
        </p:txBody>
      </p:sp>
      <p:sp>
        <p:nvSpPr>
          <p:cNvPr id="3" name="TextBox 3"/>
          <p:cNvSpPr txBox="1"/>
          <p:nvPr/>
        </p:nvSpPr>
        <p:spPr>
          <a:xfrm>
            <a:off x="10850116" y="197208"/>
            <a:ext cx="4847083"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USEFULNESS</a:t>
            </a:r>
          </a:p>
        </p:txBody>
      </p:sp>
      <p:sp>
        <p:nvSpPr>
          <p:cNvPr id="4" name="TextBox 4"/>
          <p:cNvSpPr txBox="1"/>
          <p:nvPr/>
        </p:nvSpPr>
        <p:spPr>
          <a:xfrm>
            <a:off x="9617632" y="2684700"/>
            <a:ext cx="7359739" cy="4036617"/>
          </a:xfrm>
          <a:prstGeom prst="rect">
            <a:avLst/>
          </a:prstGeom>
        </p:spPr>
        <p:txBody>
          <a:bodyPr lIns="0" tIns="0" rIns="0" bIns="0" rtlCol="0" anchor="t">
            <a:spAutoFit/>
          </a:bodyPr>
          <a:lstStyle/>
          <a:p>
            <a:pPr algn="l">
              <a:lnSpc>
                <a:spcPts val="5359"/>
              </a:lnSpc>
            </a:pPr>
            <a:r>
              <a:rPr lang="en-US" sz="3828" b="1">
                <a:solidFill>
                  <a:srgbClr val="000000"/>
                </a:solidFill>
                <a:latin typeface="Canva Sans Bold"/>
                <a:ea typeface="Canva Sans Bold"/>
                <a:cs typeface="Canva Sans Bold"/>
                <a:sym typeface="Canva Sans Bold"/>
              </a:rPr>
              <a:t>A model such as this one can be useful in the music industry as it can help record labels with their promotional strategies</a:t>
            </a:r>
          </a:p>
          <a:p>
            <a:pPr algn="l">
              <a:lnSpc>
                <a:spcPts val="5359"/>
              </a:lnSpc>
              <a:spcBef>
                <a:spcPct val="0"/>
              </a:spcBef>
            </a:pPr>
            <a:endParaRPr lang="en-US" sz="3828" b="1">
              <a:solidFill>
                <a:srgbClr val="000000"/>
              </a:solidFill>
              <a:latin typeface="Canva Sans Bold"/>
              <a:ea typeface="Canva Sans Bold"/>
              <a:cs typeface="Canva Sans Bold"/>
              <a:sym typeface="Canva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26995" r="26995"/>
          <a:stretch>
            <a:fillRect/>
          </a:stretch>
        </p:blipFill>
        <p:spPr>
          <a:xfrm>
            <a:off x="0" y="0"/>
            <a:ext cx="8453847" cy="10473332"/>
          </a:xfrm>
          <a:prstGeom prst="rect">
            <a:avLst/>
          </a:prstGeom>
        </p:spPr>
      </p:pic>
      <p:sp>
        <p:nvSpPr>
          <p:cNvPr id="3" name="TextBox 3"/>
          <p:cNvSpPr txBox="1"/>
          <p:nvPr/>
        </p:nvSpPr>
        <p:spPr>
          <a:xfrm>
            <a:off x="12214018" y="197208"/>
            <a:ext cx="2187782"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a:ea typeface="Canva Sans"/>
                <a:cs typeface="Canva Sans"/>
                <a:sym typeface="Canva Sans"/>
              </a:rPr>
              <a:t>DATA</a:t>
            </a:r>
          </a:p>
        </p:txBody>
      </p:sp>
      <p:sp>
        <p:nvSpPr>
          <p:cNvPr id="4" name="TextBox 4"/>
          <p:cNvSpPr txBox="1"/>
          <p:nvPr/>
        </p:nvSpPr>
        <p:spPr>
          <a:xfrm>
            <a:off x="8590603" y="2016203"/>
            <a:ext cx="9515057" cy="7242097"/>
          </a:xfrm>
          <a:prstGeom prst="rect">
            <a:avLst/>
          </a:prstGeom>
        </p:spPr>
        <p:txBody>
          <a:bodyPr lIns="0" tIns="0" rIns="0" bIns="0" rtlCol="0" anchor="t">
            <a:spAutoFit/>
          </a:bodyPr>
          <a:lstStyle/>
          <a:p>
            <a:pPr algn="l">
              <a:lnSpc>
                <a:spcPts val="4799"/>
              </a:lnSpc>
            </a:pPr>
            <a:r>
              <a:rPr lang="en-US" sz="3428" b="1">
                <a:solidFill>
                  <a:srgbClr val="000000"/>
                </a:solidFill>
                <a:latin typeface="Canva Sans Bold"/>
                <a:ea typeface="Canva Sans Bold"/>
                <a:cs typeface="Canva Sans Bold"/>
                <a:sym typeface="Canva Sans Bold"/>
              </a:rPr>
              <a:t>The dataset used for this model is a comprehensive collection of 15,150 classic hits from 3,083 artists, spanning a century of music history from 1923 to 2023. This diverse dataset is divided into 19 distinct genres, showcasing the evolution of popular music across different eras and styles. Each track in the dataset is enriched with Spotify audio features, offering detailed insights into the acoustic properties, rhythm, tempo, and other musical characteristics</a:t>
            </a:r>
          </a:p>
          <a:p>
            <a:pPr algn="l">
              <a:lnSpc>
                <a:spcPts val="5359"/>
              </a:lnSpc>
              <a:spcBef>
                <a:spcPct val="0"/>
              </a:spcBef>
            </a:pPr>
            <a:endParaRPr lang="en-US" sz="3428" b="1">
              <a:solidFill>
                <a:srgbClr val="000000"/>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323" y="2598157"/>
            <a:ext cx="18125354" cy="3761011"/>
          </a:xfrm>
          <a:custGeom>
            <a:avLst/>
            <a:gdLst/>
            <a:ahLst/>
            <a:cxnLst/>
            <a:rect l="l" t="t" r="r" b="b"/>
            <a:pathLst>
              <a:path w="18125354" h="3761011">
                <a:moveTo>
                  <a:pt x="0" y="0"/>
                </a:moveTo>
                <a:lnTo>
                  <a:pt x="18125354" y="0"/>
                </a:lnTo>
                <a:lnTo>
                  <a:pt x="18125354" y="3761011"/>
                </a:lnTo>
                <a:lnTo>
                  <a:pt x="0" y="3761011"/>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453847" cy="10473332"/>
          </a:xfrm>
          <a:custGeom>
            <a:avLst/>
            <a:gdLst/>
            <a:ahLst/>
            <a:cxnLst/>
            <a:rect l="l" t="t" r="r" b="b"/>
            <a:pathLst>
              <a:path w="8453847" h="10473332">
                <a:moveTo>
                  <a:pt x="0" y="0"/>
                </a:moveTo>
                <a:lnTo>
                  <a:pt x="8453847" y="0"/>
                </a:lnTo>
                <a:lnTo>
                  <a:pt x="8453847" y="10473332"/>
                </a:lnTo>
                <a:lnTo>
                  <a:pt x="0" y="10473332"/>
                </a:lnTo>
                <a:lnTo>
                  <a:pt x="0" y="0"/>
                </a:lnTo>
                <a:close/>
              </a:path>
            </a:pathLst>
          </a:custGeom>
          <a:blipFill>
            <a:blip r:embed="rId2"/>
            <a:stretch>
              <a:fillRect r="-23888"/>
            </a:stretch>
          </a:blipFill>
        </p:spPr>
        <p:txBody>
          <a:bodyPr/>
          <a:lstStyle/>
          <a:p>
            <a:endParaRPr lang="en-US"/>
          </a:p>
        </p:txBody>
      </p:sp>
      <p:sp>
        <p:nvSpPr>
          <p:cNvPr id="3" name="TextBox 3"/>
          <p:cNvSpPr txBox="1"/>
          <p:nvPr/>
        </p:nvSpPr>
        <p:spPr>
          <a:xfrm>
            <a:off x="11583939" y="197208"/>
            <a:ext cx="3168809" cy="962660"/>
          </a:xfrm>
          <a:prstGeom prst="rect">
            <a:avLst/>
          </a:prstGeom>
        </p:spPr>
        <p:txBody>
          <a:bodyPr lIns="0" tIns="0" rIns="0" bIns="0" rtlCol="0" anchor="t">
            <a:spAutoFit/>
          </a:bodyPr>
          <a:lstStyle/>
          <a:p>
            <a:pPr algn="ctr">
              <a:lnSpc>
                <a:spcPts val="7840"/>
              </a:lnSpc>
            </a:pPr>
            <a:r>
              <a:rPr lang="en-US" sz="5600" b="1">
                <a:solidFill>
                  <a:srgbClr val="000000"/>
                </a:solidFill>
                <a:latin typeface="Canva Sans Bold"/>
                <a:ea typeface="Canva Sans Bold"/>
                <a:cs typeface="Canva Sans Bold"/>
                <a:sym typeface="Canva Sans Bold"/>
              </a:rPr>
              <a:t>METHOD</a:t>
            </a:r>
          </a:p>
        </p:txBody>
      </p:sp>
      <p:sp>
        <p:nvSpPr>
          <p:cNvPr id="4" name="TextBox 4"/>
          <p:cNvSpPr txBox="1"/>
          <p:nvPr/>
        </p:nvSpPr>
        <p:spPr>
          <a:xfrm>
            <a:off x="9144000" y="2786191"/>
            <a:ext cx="8843193" cy="4647942"/>
          </a:xfrm>
          <a:prstGeom prst="rect">
            <a:avLst/>
          </a:prstGeom>
        </p:spPr>
        <p:txBody>
          <a:bodyPr lIns="0" tIns="0" rIns="0" bIns="0" rtlCol="0" anchor="t">
            <a:spAutoFit/>
          </a:bodyPr>
          <a:lstStyle/>
          <a:p>
            <a:pPr marL="811816" lvl="1" indent="-405908" algn="l">
              <a:lnSpc>
                <a:spcPts val="5264"/>
              </a:lnSpc>
              <a:buFont typeface="Arial"/>
              <a:buChar char="•"/>
            </a:pPr>
            <a:r>
              <a:rPr lang="en-US" sz="3760" b="1">
                <a:solidFill>
                  <a:srgbClr val="000000"/>
                </a:solidFill>
                <a:latin typeface="Canva Sans Bold"/>
                <a:ea typeface="Canva Sans Bold"/>
                <a:cs typeface="Canva Sans Bold"/>
                <a:sym typeface="Canva Sans Bold"/>
              </a:rPr>
              <a:t>Neural Network Model: Multi Layer Perceptron (with and without batching), Linear Regression</a:t>
            </a:r>
          </a:p>
          <a:p>
            <a:pPr algn="l">
              <a:lnSpc>
                <a:spcPts val="5264"/>
              </a:lnSpc>
            </a:pPr>
            <a:endParaRPr lang="en-US" sz="3760" b="1">
              <a:solidFill>
                <a:srgbClr val="000000"/>
              </a:solidFill>
              <a:latin typeface="Canva Sans Bold"/>
              <a:ea typeface="Canva Sans Bold"/>
              <a:cs typeface="Canva Sans Bold"/>
              <a:sym typeface="Canva Sans Bold"/>
            </a:endParaRPr>
          </a:p>
          <a:p>
            <a:pPr marL="811816" lvl="1" indent="-405908" algn="l">
              <a:lnSpc>
                <a:spcPts val="5264"/>
              </a:lnSpc>
              <a:buFont typeface="Arial"/>
              <a:buChar char="•"/>
            </a:pPr>
            <a:r>
              <a:rPr lang="en-US" sz="3760" b="1">
                <a:solidFill>
                  <a:srgbClr val="000000"/>
                </a:solidFill>
                <a:latin typeface="Canva Sans Bold"/>
                <a:ea typeface="Canva Sans Bold"/>
                <a:cs typeface="Canva Sans Bold"/>
                <a:sym typeface="Canva Sans Bold"/>
              </a:rPr>
              <a:t>Loss Function: MSE </a:t>
            </a:r>
          </a:p>
          <a:p>
            <a:pPr algn="l">
              <a:lnSpc>
                <a:spcPts val="5264"/>
              </a:lnSpc>
              <a:spcBef>
                <a:spcPct val="0"/>
              </a:spcBef>
            </a:pPr>
            <a:endParaRPr lang="en-US" sz="3760" b="1">
              <a:solidFill>
                <a:srgbClr val="000000"/>
              </a:solidFill>
              <a:latin typeface="Canva Sans Bold"/>
              <a:ea typeface="Canva Sans Bold"/>
              <a:cs typeface="Canva Sans Bold"/>
              <a:sym typeface="Canva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453847" cy="10473332"/>
          </a:xfrm>
          <a:custGeom>
            <a:avLst/>
            <a:gdLst/>
            <a:ahLst/>
            <a:cxnLst/>
            <a:rect l="l" t="t" r="r" b="b"/>
            <a:pathLst>
              <a:path w="8453847" h="10473332">
                <a:moveTo>
                  <a:pt x="0" y="0"/>
                </a:moveTo>
                <a:lnTo>
                  <a:pt x="8453847" y="0"/>
                </a:lnTo>
                <a:lnTo>
                  <a:pt x="8453847" y="10473332"/>
                </a:lnTo>
                <a:lnTo>
                  <a:pt x="0" y="10473332"/>
                </a:lnTo>
                <a:lnTo>
                  <a:pt x="0" y="0"/>
                </a:lnTo>
                <a:close/>
              </a:path>
            </a:pathLst>
          </a:custGeom>
          <a:blipFill>
            <a:blip r:embed="rId2"/>
            <a:stretch>
              <a:fillRect r="-23888"/>
            </a:stretch>
          </a:blipFill>
        </p:spPr>
        <p:txBody>
          <a:bodyPr/>
          <a:lstStyle/>
          <a:p>
            <a:endParaRPr lang="en-US"/>
          </a:p>
        </p:txBody>
      </p:sp>
      <p:sp>
        <p:nvSpPr>
          <p:cNvPr id="3" name="Freeform 3"/>
          <p:cNvSpPr/>
          <p:nvPr/>
        </p:nvSpPr>
        <p:spPr>
          <a:xfrm>
            <a:off x="8954813" y="2458443"/>
            <a:ext cx="8862172" cy="2188758"/>
          </a:xfrm>
          <a:custGeom>
            <a:avLst/>
            <a:gdLst/>
            <a:ahLst/>
            <a:cxnLst/>
            <a:rect l="l" t="t" r="r" b="b"/>
            <a:pathLst>
              <a:path w="8862172" h="2188758">
                <a:moveTo>
                  <a:pt x="0" y="0"/>
                </a:moveTo>
                <a:lnTo>
                  <a:pt x="8862172" y="0"/>
                </a:lnTo>
                <a:lnTo>
                  <a:pt x="8862172" y="2188757"/>
                </a:lnTo>
                <a:lnTo>
                  <a:pt x="0" y="2188757"/>
                </a:lnTo>
                <a:lnTo>
                  <a:pt x="0" y="0"/>
                </a:lnTo>
                <a:close/>
              </a:path>
            </a:pathLst>
          </a:custGeom>
          <a:blipFill>
            <a:blip r:embed="rId3"/>
            <a:stretch>
              <a:fillRect/>
            </a:stretch>
          </a:blipFill>
        </p:spPr>
        <p:txBody>
          <a:bodyPr/>
          <a:lstStyle/>
          <a:p>
            <a:endParaRPr lang="en-US"/>
          </a:p>
        </p:txBody>
      </p:sp>
      <p:sp>
        <p:nvSpPr>
          <p:cNvPr id="4" name="Freeform 4"/>
          <p:cNvSpPr/>
          <p:nvPr/>
        </p:nvSpPr>
        <p:spPr>
          <a:xfrm>
            <a:off x="8954813" y="6202733"/>
            <a:ext cx="9063669" cy="1653373"/>
          </a:xfrm>
          <a:custGeom>
            <a:avLst/>
            <a:gdLst/>
            <a:ahLst/>
            <a:cxnLst/>
            <a:rect l="l" t="t" r="r" b="b"/>
            <a:pathLst>
              <a:path w="9063669" h="1653373">
                <a:moveTo>
                  <a:pt x="0" y="0"/>
                </a:moveTo>
                <a:lnTo>
                  <a:pt x="9063669" y="0"/>
                </a:lnTo>
                <a:lnTo>
                  <a:pt x="9063669" y="1653373"/>
                </a:lnTo>
                <a:lnTo>
                  <a:pt x="0" y="165337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425330" y="197208"/>
            <a:ext cx="5729070"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484237" cy="10473332"/>
          </a:xfrm>
          <a:custGeom>
            <a:avLst/>
            <a:gdLst/>
            <a:ahLst/>
            <a:cxnLst/>
            <a:rect l="l" t="t" r="r" b="b"/>
            <a:pathLst>
              <a:path w="8484237" h="10473332">
                <a:moveTo>
                  <a:pt x="0" y="0"/>
                </a:moveTo>
                <a:lnTo>
                  <a:pt x="8484237" y="0"/>
                </a:lnTo>
                <a:lnTo>
                  <a:pt x="8484237" y="10473332"/>
                </a:lnTo>
                <a:lnTo>
                  <a:pt x="0" y="10473332"/>
                </a:lnTo>
                <a:lnTo>
                  <a:pt x="0" y="0"/>
                </a:lnTo>
                <a:close/>
              </a:path>
            </a:pathLst>
          </a:custGeom>
          <a:blipFill>
            <a:blip r:embed="rId2"/>
            <a:stretch>
              <a:fillRect r="-23444"/>
            </a:stretch>
          </a:blipFill>
        </p:spPr>
        <p:txBody>
          <a:bodyPr/>
          <a:lstStyle/>
          <a:p>
            <a:endParaRPr lang="en-US"/>
          </a:p>
        </p:txBody>
      </p:sp>
      <p:sp>
        <p:nvSpPr>
          <p:cNvPr id="3" name="Freeform 3"/>
          <p:cNvSpPr/>
          <p:nvPr/>
        </p:nvSpPr>
        <p:spPr>
          <a:xfrm>
            <a:off x="8861485" y="1135316"/>
            <a:ext cx="9099852" cy="8969344"/>
          </a:xfrm>
          <a:custGeom>
            <a:avLst/>
            <a:gdLst/>
            <a:ahLst/>
            <a:cxnLst/>
            <a:rect l="l" t="t" r="r" b="b"/>
            <a:pathLst>
              <a:path w="9099852" h="8969344">
                <a:moveTo>
                  <a:pt x="0" y="0"/>
                </a:moveTo>
                <a:lnTo>
                  <a:pt x="9099852" y="0"/>
                </a:lnTo>
                <a:lnTo>
                  <a:pt x="9099852" y="8969343"/>
                </a:lnTo>
                <a:lnTo>
                  <a:pt x="0" y="8969343"/>
                </a:lnTo>
                <a:lnTo>
                  <a:pt x="0" y="0"/>
                </a:lnTo>
                <a:close/>
              </a:path>
            </a:pathLst>
          </a:custGeom>
          <a:blipFill>
            <a:blip r:embed="rId3"/>
            <a:stretch>
              <a:fillRect t="-1455"/>
            </a:stretch>
          </a:blipFill>
        </p:spPr>
        <p:txBody>
          <a:bodyPr/>
          <a:lstStyle/>
          <a:p>
            <a:endParaRPr lang="en-US"/>
          </a:p>
        </p:txBody>
      </p:sp>
      <p:sp>
        <p:nvSpPr>
          <p:cNvPr id="4" name="TextBox 4"/>
          <p:cNvSpPr txBox="1"/>
          <p:nvPr/>
        </p:nvSpPr>
        <p:spPr>
          <a:xfrm>
            <a:off x="11591480" y="66040"/>
            <a:ext cx="3572320"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3166"/>
            <a:ext cx="8985674" cy="10473332"/>
          </a:xfrm>
          <a:custGeom>
            <a:avLst/>
            <a:gdLst/>
            <a:ahLst/>
            <a:cxnLst/>
            <a:rect l="l" t="t" r="r" b="b"/>
            <a:pathLst>
              <a:path w="8985674" h="10473332">
                <a:moveTo>
                  <a:pt x="0" y="0"/>
                </a:moveTo>
                <a:lnTo>
                  <a:pt x="8985674" y="0"/>
                </a:lnTo>
                <a:lnTo>
                  <a:pt x="8985674" y="10473332"/>
                </a:lnTo>
                <a:lnTo>
                  <a:pt x="0" y="10473332"/>
                </a:lnTo>
                <a:lnTo>
                  <a:pt x="0" y="0"/>
                </a:lnTo>
                <a:close/>
              </a:path>
            </a:pathLst>
          </a:custGeom>
          <a:blipFill>
            <a:blip r:embed="rId2"/>
            <a:stretch>
              <a:fillRect r="-16555"/>
            </a:stretch>
          </a:blipFill>
        </p:spPr>
        <p:txBody>
          <a:bodyPr/>
          <a:lstStyle/>
          <a:p>
            <a:endParaRPr lang="en-US"/>
          </a:p>
        </p:txBody>
      </p:sp>
      <p:sp>
        <p:nvSpPr>
          <p:cNvPr id="3" name="TextBox 3"/>
          <p:cNvSpPr txBox="1"/>
          <p:nvPr/>
        </p:nvSpPr>
        <p:spPr>
          <a:xfrm>
            <a:off x="11591480" y="66040"/>
            <a:ext cx="3496120"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RESULTS</a:t>
            </a:r>
          </a:p>
        </p:txBody>
      </p:sp>
      <p:sp>
        <p:nvSpPr>
          <p:cNvPr id="4" name="TextBox 4"/>
          <p:cNvSpPr txBox="1"/>
          <p:nvPr/>
        </p:nvSpPr>
        <p:spPr>
          <a:xfrm>
            <a:off x="9575652" y="2659833"/>
            <a:ext cx="8209112" cy="2754302"/>
          </a:xfrm>
          <a:prstGeom prst="rect">
            <a:avLst/>
          </a:prstGeom>
        </p:spPr>
        <p:txBody>
          <a:bodyPr lIns="0" tIns="0" rIns="0" bIns="0" rtlCol="0" anchor="t">
            <a:spAutoFit/>
          </a:bodyPr>
          <a:lstStyle/>
          <a:p>
            <a:pPr algn="ctr">
              <a:lnSpc>
                <a:spcPts val="6232"/>
              </a:lnSpc>
            </a:pPr>
            <a:r>
              <a:rPr lang="en-US" sz="4451" b="1">
                <a:solidFill>
                  <a:srgbClr val="000000"/>
                </a:solidFill>
                <a:latin typeface="Canva Sans Bold"/>
                <a:ea typeface="Canva Sans Bold"/>
                <a:cs typeface="Canva Sans Bold"/>
                <a:sym typeface="Canva Sans Bold"/>
              </a:rPr>
              <a:t>Model 1 MSE Error: 1.2474504</a:t>
            </a:r>
          </a:p>
          <a:p>
            <a:pPr algn="ctr">
              <a:lnSpc>
                <a:spcPts val="1709"/>
              </a:lnSpc>
            </a:pPr>
            <a:r>
              <a:rPr lang="en-US" sz="1221" b="1">
                <a:solidFill>
                  <a:srgbClr val="000000"/>
                </a:solidFill>
                <a:latin typeface="Canva Sans Bold"/>
                <a:ea typeface="Canva Sans Bold"/>
                <a:cs typeface="Canva Sans Bold"/>
                <a:sym typeface="Canva Sans Bold"/>
              </a:rPr>
              <a:t> </a:t>
            </a:r>
          </a:p>
          <a:p>
            <a:pPr algn="ctr">
              <a:lnSpc>
                <a:spcPts val="6232"/>
              </a:lnSpc>
            </a:pPr>
            <a:r>
              <a:rPr lang="en-US" sz="4451" b="1">
                <a:solidFill>
                  <a:srgbClr val="000000"/>
                </a:solidFill>
                <a:latin typeface="Canva Sans Bold"/>
                <a:ea typeface="Canva Sans Bold"/>
                <a:cs typeface="Canva Sans Bold"/>
                <a:sym typeface="Canva Sans Bold"/>
              </a:rPr>
              <a:t>Model 2 MSE Error: 1.2641371</a:t>
            </a:r>
          </a:p>
          <a:p>
            <a:pPr algn="ctr">
              <a:lnSpc>
                <a:spcPts val="1709"/>
              </a:lnSpc>
            </a:pPr>
            <a:r>
              <a:rPr lang="en-US" sz="1221" b="1">
                <a:solidFill>
                  <a:srgbClr val="000000"/>
                </a:solidFill>
                <a:latin typeface="Canva Sans Bold"/>
                <a:ea typeface="Canva Sans Bold"/>
                <a:cs typeface="Canva Sans Bold"/>
                <a:sym typeface="Canva Sans Bold"/>
              </a:rPr>
              <a:t> </a:t>
            </a:r>
          </a:p>
          <a:p>
            <a:pPr algn="ctr">
              <a:lnSpc>
                <a:spcPts val="6232"/>
              </a:lnSpc>
              <a:spcBef>
                <a:spcPct val="0"/>
              </a:spcBef>
            </a:pPr>
            <a:r>
              <a:rPr lang="en-US" sz="4451" b="1">
                <a:solidFill>
                  <a:srgbClr val="000000"/>
                </a:solidFill>
                <a:latin typeface="Canva Sans Bold"/>
                <a:ea typeface="Canva Sans Bold"/>
                <a:cs typeface="Canva Sans Bold"/>
                <a:sym typeface="Canva Sans Bold"/>
              </a:rPr>
              <a:t>Model 3 MSE Error: 1.086927</a:t>
            </a:r>
          </a:p>
        </p:txBody>
      </p:sp>
      <p:sp>
        <p:nvSpPr>
          <p:cNvPr id="5" name="TextBox 5"/>
          <p:cNvSpPr txBox="1"/>
          <p:nvPr/>
        </p:nvSpPr>
        <p:spPr>
          <a:xfrm>
            <a:off x="9421903" y="5865988"/>
            <a:ext cx="9033243" cy="3925523"/>
          </a:xfrm>
          <a:prstGeom prst="rect">
            <a:avLst/>
          </a:prstGeom>
        </p:spPr>
        <p:txBody>
          <a:bodyPr lIns="0" tIns="0" rIns="0" bIns="0" rtlCol="0" anchor="t">
            <a:spAutoFit/>
          </a:bodyPr>
          <a:lstStyle/>
          <a:p>
            <a:pPr algn="l">
              <a:lnSpc>
                <a:spcPts val="6232"/>
              </a:lnSpc>
            </a:pPr>
            <a:r>
              <a:rPr lang="en-US" sz="4451" b="1">
                <a:solidFill>
                  <a:srgbClr val="000000"/>
                </a:solidFill>
                <a:latin typeface="Canva Sans Bold"/>
                <a:ea typeface="Canva Sans Bold"/>
                <a:cs typeface="Canva Sans Bold"/>
                <a:sym typeface="Canva Sans Bold"/>
              </a:rPr>
              <a:t>The third model, which is a simple Linear Regression, had the lowest MSE error, therefore did better than the MLPs.</a:t>
            </a:r>
          </a:p>
          <a:p>
            <a:pPr algn="r">
              <a:lnSpc>
                <a:spcPts val="6232"/>
              </a:lnSpc>
              <a:spcBef>
                <a:spcPct val="0"/>
              </a:spcBef>
            </a:pPr>
            <a:endParaRPr lang="en-US" sz="4451" b="1">
              <a:solidFill>
                <a:srgbClr val="000000"/>
              </a:solidFill>
              <a:latin typeface="Canva Sans Bold"/>
              <a:ea typeface="Canva Sans Bold"/>
              <a:cs typeface="Canva Sans Bold"/>
              <a:sym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271</Words>
  <Application>Microsoft Office PowerPoint</Application>
  <PresentationFormat>Custom</PresentationFormat>
  <Paragraphs>33</Paragraphs>
  <Slides>13</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Canva Sans</vt:lpstr>
      <vt:lpstr>Arial</vt:lpstr>
      <vt:lpstr>Canva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 P 596 Final Project</dc:title>
  <cp:lastModifiedBy>Boadji (US), Yannis A</cp:lastModifiedBy>
  <cp:revision>2</cp:revision>
  <dcterms:created xsi:type="dcterms:W3CDTF">2006-08-16T00:00:00Z</dcterms:created>
  <dcterms:modified xsi:type="dcterms:W3CDTF">2024-12-13T22:25:57Z</dcterms:modified>
  <dc:identifier>DAGZBdQU74o</dc:identifier>
</cp:coreProperties>
</file>